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5" r:id="rId2"/>
    <p:sldId id="297" r:id="rId3"/>
    <p:sldId id="298" r:id="rId4"/>
    <p:sldId id="299" r:id="rId5"/>
    <p:sldId id="300" r:id="rId6"/>
    <p:sldId id="258" r:id="rId7"/>
    <p:sldId id="259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6" r:id="rId29"/>
    <p:sldId id="286" r:id="rId30"/>
    <p:sldId id="287" r:id="rId31"/>
    <p:sldId id="288" r:id="rId32"/>
    <p:sldId id="291" r:id="rId33"/>
    <p:sldId id="292" r:id="rId34"/>
    <p:sldId id="293" r:id="rId35"/>
    <p:sldId id="302" r:id="rId36"/>
    <p:sldId id="303" r:id="rId37"/>
    <p:sldId id="295" r:id="rId3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CDDA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90-4B76-83A3-3773AE1333AD}"/>
              </c:ext>
            </c:extLst>
          </c:dPt>
          <c:dPt>
            <c:idx val="1"/>
            <c:spPr>
              <a:solidFill>
                <a:srgbClr val="0C827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90-4B76-83A3-3773AE1333A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73AE02F-FFD2-49EB-9737-23BF9C1707DA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90-4B76-83A3-3773AE1333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CF2C65C-0775-4159-BE09-5E84796A2D2A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90-4B76-83A3-3773AE1333A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50.8</c:v>
                </c:pt>
                <c:pt idx="1">
                  <c:v>49.2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90-4B76-83A3-3773AE1333AD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CDDA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9A-4D64-B80A-D8C2578365E9}"/>
              </c:ext>
            </c:extLst>
          </c:dPt>
          <c:dPt>
            <c:idx val="1"/>
            <c:spPr>
              <a:solidFill>
                <a:srgbClr val="0C827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9A-4D64-B80A-D8C2578365E9}"/>
              </c:ext>
            </c:extLst>
          </c:dPt>
          <c:dLbls>
            <c:dLbl>
              <c:idx val="0"/>
              <c:layout>
                <c:manualLayout>
                  <c:x val="1.7397442986844081E-2"/>
                  <c:y val="3.3856797844156607E-2"/>
                </c:manualLayout>
              </c:layout>
              <c:tx>
                <c:rich>
                  <a:bodyPr/>
                  <a:lstStyle/>
                  <a:p>
                    <a:fld id="{DED66E73-A506-478C-A7FC-159A777F7C69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9A-4D64-B80A-D8C2578365E9}"/>
                </c:ext>
              </c:extLst>
            </c:dLbl>
            <c:dLbl>
              <c:idx val="1"/>
              <c:layout>
                <c:manualLayout>
                  <c:x val="-4.059403363596973E-2"/>
                  <c:y val="-0.20053641800000471"/>
                </c:manualLayout>
              </c:layout>
              <c:tx>
                <c:rich>
                  <a:bodyPr/>
                  <a:lstStyle/>
                  <a:p>
                    <a:fld id="{682D6C8B-B691-4ED0-9262-C255F59D8D81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9A-4D64-B80A-D8C2578365E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29.3</c:v>
                </c:pt>
                <c:pt idx="1">
                  <c:v>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9A-4D64-B80A-D8C2578365E9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1" y="0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3D671-6E56-4342-94B5-A09ADCCE9D84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288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1" y="9431288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B2717-533A-4FC6-9F61-D6388657F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7CC1E0-8A7B-482F-B8CA-E56D3EB5616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0F2428-352B-4AA0-A06D-8F6282E3B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>
              <a:ea typeface="ヒラギノ角ゴ Pro W3"/>
              <a:cs typeface="ヒラギノ角ゴ Pro W3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14122"/>
            <a:fld id="{C423902F-6201-4D22-B848-2B69813310EF}" type="slidenum">
              <a:rPr lang="en-US" altLang="en-US"/>
              <a:pPr defTabSz="414122"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D21F-66A8-4C03-B859-B8D3EA0287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879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D21F-66A8-4C03-B859-B8D3EA0287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777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0295-ACD1-470F-9911-17CB938331C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9BD1-5887-4442-9CBB-67716D02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christina@blacklawsconsulting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christina@blacklawsconsulting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1"/>
            <a:ext cx="9144000" cy="38099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IS COVID-19 TAKING WOMEN LAWYERS’ CAREERS BACK TO THE 1950's?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57150"/>
            <a:ext cx="2381250" cy="122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1"/>
            <a:ext cx="2438400" cy="126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91173"/>
            <a:ext cx="7315200" cy="45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Rectangle 58"/>
          <p:cNvSpPr/>
          <p:nvPr/>
        </p:nvSpPr>
        <p:spPr>
          <a:xfrm>
            <a:off x="838200" y="198120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With thanks to our ‘Women in Law’ Dialogue Supporters*: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265E65-E3C8-4FE7-AB43-B5A8C36B613E}"/>
              </a:ext>
            </a:extLst>
          </p:cNvPr>
          <p:cNvSpPr txBox="1"/>
          <p:nvPr/>
        </p:nvSpPr>
        <p:spPr>
          <a:xfrm>
            <a:off x="1630347" y="1178013"/>
            <a:ext cx="19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Myriad W08 Regular"/>
              </a:rPr>
              <a:t>Solicitors</a:t>
            </a:r>
            <a:endParaRPr lang="en-GB" b="1" dirty="0">
              <a:latin typeface="Myriad W08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32B7E6-245D-4AC9-A114-632DD36BB595}"/>
              </a:ext>
            </a:extLst>
          </p:cNvPr>
          <p:cNvSpPr/>
          <p:nvPr/>
        </p:nvSpPr>
        <p:spPr>
          <a:xfrm>
            <a:off x="5449038" y="1178013"/>
            <a:ext cx="1491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Myriad W08 Regular"/>
              </a:rPr>
              <a:t>Partners</a:t>
            </a:r>
            <a:endParaRPr lang="en-GB" sz="2800" b="1" dirty="0">
              <a:latin typeface="Myriad W08 Regular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794904" y="1997492"/>
          <a:ext cx="3655548" cy="396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4518424" y="1997490"/>
          <a:ext cx="3368276" cy="398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A6CE812-135D-4419-9294-BD1616FA09DA}"/>
              </a:ext>
            </a:extLst>
          </p:cNvPr>
          <p:cNvSpPr/>
          <p:nvPr/>
        </p:nvSpPr>
        <p:spPr>
          <a:xfrm>
            <a:off x="296156" y="134396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Disparity at leadership level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78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3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8E2015-A016-43DA-9313-674AA370B3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525" y="643467"/>
            <a:ext cx="4052950" cy="5571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51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3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2D8E54-C306-4D19-A0AC-7DEBD64D24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71" y="1211284"/>
            <a:ext cx="8098459" cy="4168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33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7FBE90-52C5-4E4F-8C4A-0229EC91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37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06E2AE-AFA1-4DE3-8831-1057388E4A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5921" cy="2433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7D478C-D9F5-415C-B4E3-B6A12147BF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61" y="81074"/>
            <a:ext cx="2497133" cy="2433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BB3292F-7FAF-4098-B847-64ADDEE9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42"/>
            <a:ext cx="2466668" cy="2514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D1ACF6-3213-466B-8E98-7DB37A856B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15" y="4638368"/>
            <a:ext cx="3618886" cy="2202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A82195C-9A5D-4EC0-9964-470D074BB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97" y="2514558"/>
            <a:ext cx="2914650" cy="4343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6ED5670-4B94-435B-AE80-74CB43EB57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7" y="2573593"/>
            <a:ext cx="3552518" cy="1954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1E7080C-C625-4688-AAA3-270E1D22B6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98" y="115381"/>
            <a:ext cx="2576285" cy="2202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77876A-E051-464D-AA86-B9FA1A922E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" y="2573594"/>
            <a:ext cx="2411361" cy="1709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89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15B545-2CB8-488E-985C-EA699A01AA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" y="4328653"/>
            <a:ext cx="2393226" cy="2389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1F5AA0-924F-4EAF-82CA-03C540F00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328653"/>
            <a:ext cx="2721848" cy="2389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CC2358-655D-41CB-AD12-44D72B3A3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" y="140111"/>
            <a:ext cx="2393226" cy="2263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A3C3C7-5DB2-48D3-A8E6-B13E8DA6A6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82" y="3672349"/>
            <a:ext cx="3529472" cy="2979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6FD6D7E-D052-4FB4-842B-9EE36E5F01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140111"/>
            <a:ext cx="2721848" cy="2263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CC5C33-7295-4F67-8AD2-37F630385C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8" y="140111"/>
            <a:ext cx="3529472" cy="31487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3073769-05A0-42B5-898C-8CF1F16E9B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" y="2479575"/>
            <a:ext cx="2393226" cy="1773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3493E64-99B6-4692-8CE5-A9E973C951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2479574"/>
            <a:ext cx="2747655" cy="1773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42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="" xmlns:a16="http://schemas.microsoft.com/office/drawing/2014/main" id="{8227E029-46E6-4219-880C-E36C57F18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569010" y="780726"/>
            <a:ext cx="8005980" cy="60044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A2A7A7-1303-45FF-9011-D1900EC54A7F}"/>
              </a:ext>
            </a:extLst>
          </p:cNvPr>
          <p:cNvSpPr/>
          <p:nvPr/>
        </p:nvSpPr>
        <p:spPr>
          <a:xfrm>
            <a:off x="296157" y="134396"/>
            <a:ext cx="6434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Women in Law roundtables 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67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EDCEBA-F9D1-4ACD-9B15-969883EC798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38629" y="1040143"/>
            <a:ext cx="2807683" cy="5624586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9F8C5C-D32E-46F2-9B7A-9EB5E02C65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4294" y="1040143"/>
            <a:ext cx="2875043" cy="562140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FE810A9-0C1A-4479-A9FE-1742D5C1A89A}"/>
              </a:ext>
            </a:extLst>
          </p:cNvPr>
          <p:cNvSpPr/>
          <p:nvPr/>
        </p:nvSpPr>
        <p:spPr>
          <a:xfrm>
            <a:off x="296156" y="134396"/>
            <a:ext cx="2048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Toolkits</a:t>
            </a:r>
            <a:r>
              <a:rPr lang="en-US" sz="3600" b="1" dirty="0">
                <a:solidFill>
                  <a:srgbClr val="006C61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A68D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88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D7F12A-F770-4396-B628-72053D6894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5" y="918440"/>
            <a:ext cx="2911937" cy="556659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w="114300" prst="hardEdge"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BEDE8AD-E5B3-4FFE-ACE5-AD805708E8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0451" y="909453"/>
            <a:ext cx="2943419" cy="557558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w="114300" prst="hardEdge"/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9D8D27-887C-4A94-A3A4-ECB47A5B0D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1390" y="909458"/>
            <a:ext cx="2911616" cy="557557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w="114300" prst="hardEdge"/>
          </a:sp3d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64DF876-C2DB-4109-AE0D-084B4B6F0262}"/>
              </a:ext>
            </a:extLst>
          </p:cNvPr>
          <p:cNvSpPr/>
          <p:nvPr/>
        </p:nvSpPr>
        <p:spPr>
          <a:xfrm>
            <a:off x="296156" y="134396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Research findings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47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A2A7A7-1303-45FF-9011-D1900EC54A7F}"/>
              </a:ext>
            </a:extLst>
          </p:cNvPr>
          <p:cNvSpPr/>
          <p:nvPr/>
        </p:nvSpPr>
        <p:spPr>
          <a:xfrm>
            <a:off x="296157" y="134396"/>
            <a:ext cx="10247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Insights from domestic women’s roundtables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E42BAF-5508-4572-9E82-0BCD7C4C8D85}"/>
              </a:ext>
            </a:extLst>
          </p:cNvPr>
          <p:cNvSpPr/>
          <p:nvPr/>
        </p:nvSpPr>
        <p:spPr>
          <a:xfrm>
            <a:off x="296156" y="720703"/>
            <a:ext cx="61771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Myriad W08 Regular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Not fitting into the traditional image of a business leader – which tends to favour characteristics that are traditionally ‘male’.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Myriad W08 Regular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Significant under representation at leadership levels.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Myriad W08 Regular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Assumptions impacting development and promotion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Myriad W08 Regular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Intersectionality affecting women with more than one protected characteristic.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ECAB31-DBCB-4C67-AE7E-1894990A94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4052" y="1168206"/>
            <a:ext cx="2663042" cy="208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209391-C9D9-4F0E-B9E7-9B19AAF528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1900" y="3764217"/>
            <a:ext cx="1835944" cy="2581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16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pic>
        <p:nvPicPr>
          <p:cNvPr id="5" name="Picture 2" descr="Y:\WEBINARS 2020\WOMEN IN LAW 2020\Speakers\Photos\Photo\Sally Dyson colo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676360"/>
            <a:ext cx="1158395" cy="1447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18960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Sally Dyson</a:t>
            </a:r>
            <a:r>
              <a:rPr lang="en-US" dirty="0" smtClean="0"/>
              <a:t>, consultant and coach to the legal profession at Firm Sense, former Head of Group Compliance &amp; Regulation, Travelex Group and Co-Author of ‘The Real Deal: Law Firm Leadership that Works’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4953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Christina </a:t>
            </a:r>
            <a:r>
              <a:rPr lang="en-US" b="1" dirty="0" err="1" smtClean="0"/>
              <a:t>Blacklaws</a:t>
            </a:r>
            <a:r>
              <a:rPr lang="en-US" dirty="0" smtClean="0"/>
              <a:t>, Consultant, </a:t>
            </a:r>
            <a:r>
              <a:rPr lang="en-US" dirty="0" err="1" smtClean="0"/>
              <a:t>Blacklaws</a:t>
            </a:r>
            <a:r>
              <a:rPr lang="en-US" dirty="0" smtClean="0"/>
              <a:t> Consulting Ltd., former President, Law Society of England &amp; Wales</a:t>
            </a:r>
          </a:p>
        </p:txBody>
      </p:sp>
      <p:pic>
        <p:nvPicPr>
          <p:cNvPr id="8" name="Picture 3" descr="Y:\WEBINARS 2020\WOMEN IN LAW 2020\Speakers\Photos\Photo\Christina Blacklaws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4648200"/>
            <a:ext cx="1157427" cy="1338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3544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Barbara Becker</a:t>
            </a:r>
            <a:r>
              <a:rPr lang="en-US" dirty="0" smtClean="0"/>
              <a:t>, Partner and Chair of the firm-wide Diversity Committee, Gibson, Dunn &amp; </a:t>
            </a:r>
            <a:r>
              <a:rPr lang="en-US" dirty="0" err="1" smtClean="0"/>
              <a:t>Crutcher</a:t>
            </a:r>
            <a:r>
              <a:rPr lang="en-US" dirty="0" smtClean="0"/>
              <a:t> LLP</a:t>
            </a:r>
            <a:endParaRPr lang="en-US" dirty="0"/>
          </a:p>
        </p:txBody>
      </p:sp>
      <p:pic>
        <p:nvPicPr>
          <p:cNvPr id="10" name="Picture 2" descr="Y:\WEBINARS 2020\WOMEN IN LAW 2020\Speakers\Photos\Photo\Barbara L. Becker - Gibson Dun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91400" y="3124208"/>
            <a:ext cx="1143000" cy="137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A2A7A7-1303-45FF-9011-D1900EC54A7F}"/>
              </a:ext>
            </a:extLst>
          </p:cNvPr>
          <p:cNvSpPr/>
          <p:nvPr/>
        </p:nvSpPr>
        <p:spPr>
          <a:xfrm>
            <a:off x="296156" y="134396"/>
            <a:ext cx="9606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Insights from domestic men’s roundtables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E42BAF-5508-4572-9E82-0BCD7C4C8D85}"/>
              </a:ext>
            </a:extLst>
          </p:cNvPr>
          <p:cNvSpPr/>
          <p:nvPr/>
        </p:nvSpPr>
        <p:spPr>
          <a:xfrm>
            <a:off x="296156" y="720703"/>
            <a:ext cx="617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Myriad W08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ECAB31-DBCB-4C67-AE7E-1894990A94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4004" y="1307012"/>
            <a:ext cx="2663042" cy="2082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A0B0055-11D4-4C29-99D3-4B00FB046C5F}"/>
              </a:ext>
            </a:extLst>
          </p:cNvPr>
          <p:cNvSpPr/>
          <p:nvPr/>
        </p:nvSpPr>
        <p:spPr>
          <a:xfrm>
            <a:off x="386954" y="1526518"/>
            <a:ext cx="54289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1F1F"/>
                </a:solidFill>
                <a:latin typeface="Myriad W08 Regular"/>
              </a:rPr>
              <a:t>Women are significantly under-represented in senior positions.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F1F1F"/>
              </a:solidFill>
              <a:latin typeface="Myriad W08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1F1F"/>
                </a:solidFill>
                <a:latin typeface="Myriad W08 Regular"/>
              </a:rPr>
              <a:t>This imbalance has led to a larger gender pay gap, mainly but not exclusively, due to the small percentage of women in senior leadership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F1F1F"/>
              </a:solidFill>
              <a:latin typeface="Myriad W08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1F1F"/>
                </a:solidFill>
                <a:latin typeface="Myriad W08 Regular"/>
              </a:rPr>
              <a:t>There needs to be a focus on female promotion and success planning.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F1F1F"/>
              </a:solidFill>
              <a:latin typeface="Myriad W08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1F1F"/>
                </a:solidFill>
                <a:latin typeface="Myriad W08 Regular"/>
              </a:rPr>
              <a:t>Equal opportunities are needed to ensure women are involved in high profile work ,to gain </a:t>
            </a:r>
            <a:r>
              <a:rPr lang="en-US" sz="2000" dirty="0">
                <a:solidFill>
                  <a:srgbClr val="1F1F1F"/>
                </a:solidFill>
                <a:latin typeface="Myriad W08 Regular"/>
              </a:rPr>
              <a:t>suitable experience and credibility needed for promotion.</a:t>
            </a:r>
            <a:endParaRPr lang="en-GB" sz="2000" dirty="0">
              <a:solidFill>
                <a:srgbClr val="1F1F1F"/>
              </a:solidFill>
              <a:latin typeface="Myriad W08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B45AD0-F63C-414D-B1E4-D8CFBF9242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8969" y="3708423"/>
            <a:ext cx="1985963" cy="2428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71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A2A7A7-1303-45FF-9011-D1900EC54A7F}"/>
              </a:ext>
            </a:extLst>
          </p:cNvPr>
          <p:cNvSpPr/>
          <p:nvPr/>
        </p:nvSpPr>
        <p:spPr>
          <a:xfrm>
            <a:off x="296157" y="134396"/>
            <a:ext cx="890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Insights from international roundtables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E42BAF-5508-4572-9E82-0BCD7C4C8D85}"/>
              </a:ext>
            </a:extLst>
          </p:cNvPr>
          <p:cNvSpPr/>
          <p:nvPr/>
        </p:nvSpPr>
        <p:spPr>
          <a:xfrm>
            <a:off x="296156" y="720703"/>
            <a:ext cx="617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Myriad W08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ECAB31-DBCB-4C67-AE7E-1894990A94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895" y="1075664"/>
            <a:ext cx="2663042" cy="2082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A0B0055-11D4-4C29-99D3-4B00FB046C5F}"/>
              </a:ext>
            </a:extLst>
          </p:cNvPr>
          <p:cNvSpPr/>
          <p:nvPr/>
        </p:nvSpPr>
        <p:spPr>
          <a:xfrm>
            <a:off x="386954" y="1045030"/>
            <a:ext cx="55982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Myriad W08 Regular"/>
              </a:rPr>
              <a:t>The challenges and experiences of female lawyers are very similar across the globe.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1F1F"/>
              </a:solidFill>
              <a:latin typeface="Myriad W08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Myriad W08 Regular"/>
              </a:rPr>
              <a:t>Shared experiences in relation to traditional gender roles and stereotypes, gender pay disparity and the lack of flexible working.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1F1F"/>
              </a:solidFill>
              <a:latin typeface="Myriad W08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Myriad W08 Regular"/>
              </a:rPr>
              <a:t>Particularly, working mothers seem to be penalised for their additional care giving commitments outside of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1F1F"/>
              </a:solidFill>
              <a:latin typeface="Myriad W08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Myriad W08 Regular"/>
              </a:rPr>
              <a:t>Lack of transparency about financial compensation across all regions. This prevents the identification of pay discrepancies and accountability.</a:t>
            </a:r>
            <a:endParaRPr lang="en-GB" sz="2000" dirty="0">
              <a:solidFill>
                <a:srgbClr val="1F1F1F"/>
              </a:solidFill>
              <a:latin typeface="Myriad W08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279B61-111E-4DF7-97E4-FD1B975297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6640" y="3513496"/>
            <a:ext cx="1921669" cy="238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16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A2A7A7-1303-45FF-9011-D1900EC54A7F}"/>
              </a:ext>
            </a:extLst>
          </p:cNvPr>
          <p:cNvSpPr/>
          <p:nvPr/>
        </p:nvSpPr>
        <p:spPr>
          <a:xfrm>
            <a:off x="296157" y="134396"/>
            <a:ext cx="805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Solutions highlighted in our survey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BB44F9-8E07-4D62-A7D5-93B9573E0F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" y="1100381"/>
            <a:ext cx="8054276" cy="5392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224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A2A7A7-1303-45FF-9011-D1900EC54A7F}"/>
              </a:ext>
            </a:extLst>
          </p:cNvPr>
          <p:cNvSpPr/>
          <p:nvPr/>
        </p:nvSpPr>
        <p:spPr>
          <a:xfrm>
            <a:off x="296157" y="134396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Solutions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E42BAF-5508-4572-9E82-0BCD7C4C8D85}"/>
              </a:ext>
            </a:extLst>
          </p:cNvPr>
          <p:cNvSpPr/>
          <p:nvPr/>
        </p:nvSpPr>
        <p:spPr>
          <a:xfrm>
            <a:off x="386953" y="1630803"/>
            <a:ext cx="489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Supportive and engaged leadership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Prioritising diversity in business planning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Greater transparency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Consistent training to eliminate bias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Assess recruitment and selection policies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Gender champions, bystander training and balanced decision making boards 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Myriad W08 Regular"/>
              </a:rPr>
              <a:t>Make flexible working available to 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CEE242-96F8-401C-AEA0-106F6306C0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6475" y="2772612"/>
            <a:ext cx="3793139" cy="257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248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FE810A9-0C1A-4479-A9FE-1742D5C1A89A}"/>
              </a:ext>
            </a:extLst>
          </p:cNvPr>
          <p:cNvSpPr/>
          <p:nvPr/>
        </p:nvSpPr>
        <p:spPr>
          <a:xfrm>
            <a:off x="296157" y="134396"/>
            <a:ext cx="672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Blueprint for Gender Balance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5AD659-4B93-4DEB-A0CC-8828689114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9087" y="1122604"/>
            <a:ext cx="4474448" cy="5431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60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86954" y="720703"/>
            <a:ext cx="8370094" cy="0"/>
          </a:xfrm>
          <a:prstGeom prst="line">
            <a:avLst/>
          </a:prstGeom>
          <a:ln>
            <a:solidFill>
              <a:srgbClr val="00A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55EE30-71FF-4406-BAF0-C06A293D6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5351612"/>
            <a:ext cx="2260854" cy="116738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FE810A9-0C1A-4479-A9FE-1742D5C1A89A}"/>
              </a:ext>
            </a:extLst>
          </p:cNvPr>
          <p:cNvSpPr/>
          <p:nvPr/>
        </p:nvSpPr>
        <p:spPr>
          <a:xfrm>
            <a:off x="296156" y="134396"/>
            <a:ext cx="7870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6C61"/>
                </a:solidFill>
                <a:latin typeface="Myriad W08 Regular"/>
                <a:ea typeface="Geneva" charset="0"/>
                <a:cs typeface="Arial" panose="020B0604020202020204" pitchFamily="34" charset="0"/>
              </a:rPr>
              <a:t>Women in Law Pledge &amp; Guidance </a:t>
            </a:r>
            <a:endParaRPr lang="en-US" sz="3600" b="1" dirty="0">
              <a:solidFill>
                <a:srgbClr val="00A68D"/>
              </a:solidFill>
              <a:latin typeface="Myriad W08 Regular"/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A06415-4BD8-4091-94C6-9BD1888BDE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2840853" y="887444"/>
            <a:ext cx="3462295" cy="5746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5039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2CB7F09-2821-4420-B550-05F61039BE3D}"/>
              </a:ext>
            </a:extLst>
          </p:cNvPr>
          <p:cNvGraphicFramePr/>
          <p:nvPr/>
        </p:nvGraphicFramePr>
        <p:xfrm>
          <a:off x="0" y="2117101"/>
          <a:ext cx="2730024" cy="34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B26D870-3B52-4C58-869A-F957BC1922DE}"/>
              </a:ext>
            </a:extLst>
          </p:cNvPr>
          <p:cNvGraphicFramePr/>
          <p:nvPr/>
        </p:nvGraphicFramePr>
        <p:xfrm>
          <a:off x="2781299" y="2117106"/>
          <a:ext cx="2730024" cy="34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82EFB5-9CA5-4EAF-B5C9-787A629780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661" y="11751"/>
            <a:ext cx="6121301" cy="6834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08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2209C1-03DD-470F-A9B3-34646C81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6" cy="169279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 Nova" panose="020B0504020202020204" pitchFamily="34" charset="0"/>
              </a:rPr>
              <a:t>Thank you!</a:t>
            </a:r>
            <a:br>
              <a:rPr lang="en-GB" b="1" dirty="0">
                <a:latin typeface="Arial Nova" panose="020B0504020202020204" pitchFamily="34" charset="0"/>
              </a:rPr>
            </a:br>
            <a:r>
              <a:rPr lang="en-GB" b="1" dirty="0">
                <a:latin typeface="Arial Nova" panose="020B0504020202020204" pitchFamily="34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DADC9B-B55C-4C91-B1AA-40828304C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GB" sz="1800" dirty="0"/>
              <a:t>Christina Blacklaws</a:t>
            </a:r>
          </a:p>
          <a:p>
            <a:r>
              <a:rPr lang="en-GB" sz="1800" dirty="0"/>
              <a:t>Immediate Past President of the Law Society of England and Wales</a:t>
            </a:r>
          </a:p>
          <a:p>
            <a:r>
              <a:rPr lang="en-GB" sz="1800" dirty="0"/>
              <a:t>Leader, NED, consultant and speaker</a:t>
            </a:r>
          </a:p>
          <a:p>
            <a:r>
              <a:rPr lang="en-GB" sz="1800" dirty="0"/>
              <a:t>Advisory Board of Thompson Reuters Women in Leadership; Advisory Board of 20-First</a:t>
            </a:r>
          </a:p>
          <a:p>
            <a:r>
              <a:rPr lang="en-GB" sz="1800" dirty="0"/>
              <a:t>@</a:t>
            </a:r>
            <a:r>
              <a:rPr lang="en-GB" sz="1800" dirty="0" err="1"/>
              <a:t>blacklawslaw</a:t>
            </a:r>
            <a:endParaRPr lang="en-GB" sz="1800" dirty="0"/>
          </a:p>
          <a:p>
            <a:r>
              <a:rPr lang="en-GB" sz="1800" dirty="0">
                <a:hlinkClick r:id="rId2"/>
              </a:rPr>
              <a:t>christina@blacklawsconsulting.com</a:t>
            </a:r>
            <a:endParaRPr lang="en-GB" sz="1800" dirty="0"/>
          </a:p>
          <a:p>
            <a:r>
              <a:rPr lang="en-GB" sz="1800" dirty="0"/>
              <a:t>07714230852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 descr="A person standing in the grass&#10;&#10;Description automatically generated">
            <a:extLst>
              <a:ext uri="{FF2B5EF4-FFF2-40B4-BE49-F238E27FC236}">
                <a16:creationId xmlns="" xmlns:a16="http://schemas.microsoft.com/office/drawing/2014/main" id="{5420EACF-815D-41F0-A167-D40E30327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409137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5353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1847195"/>
            <a:ext cx="655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000" b="1" dirty="0" smtClean="0"/>
              <a:t>Patrick </a:t>
            </a:r>
            <a:r>
              <a:rPr lang="en-US" sz="2000" b="1" dirty="0" err="1" smtClean="0"/>
              <a:t>Dransfield</a:t>
            </a:r>
            <a:r>
              <a:rPr lang="en-US" sz="2000" dirty="0" smtClean="0"/>
              <a:t>, Co-Director, In-House Community</a:t>
            </a:r>
          </a:p>
          <a:p>
            <a:r>
              <a:rPr lang="en-US" sz="2000" dirty="0" smtClean="0"/>
              <a:t>Patrick is Co-Director of the In-House Community, wholly owned by Pacific Business Press and has twenty-two years of experience working in the legal industry: as Asia Managing Director of </a:t>
            </a:r>
            <a:r>
              <a:rPr lang="en-US" sz="2000" dirty="0" err="1" smtClean="0"/>
              <a:t>Euromoney</a:t>
            </a:r>
            <a:r>
              <a:rPr lang="en-US" sz="2000" dirty="0" smtClean="0"/>
              <a:t> Institutional Investor, and then as Marketing and Business Development Director for Asia for Shearman &amp; Sterling and White &amp; Case respectively. Patrick joined Pacific Business Press in 2008. His publishing career began with Haymarket Publishing in 1987. Patrick is a graduate of Leeds University and also holds a Master’s Degree in Far East Area Studies from the School of Oriental &amp; African Studies (London University SOAS). Patrick is included in the 30 people to watch in the business of law in Asia 2019 by Asia Law Portal.</a:t>
            </a:r>
            <a:endParaRPr lang="en-US" sz="2000" dirty="0"/>
          </a:p>
        </p:txBody>
      </p:sp>
      <p:pic>
        <p:nvPicPr>
          <p:cNvPr id="47106" name="Picture 2" descr="Y:\PERSONAL FOLDERS\Patrick\Bio\DSC_03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133600"/>
            <a:ext cx="239448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2785408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Sally Dyson</a:t>
            </a:r>
            <a:r>
              <a:rPr lang="en-US" sz="2400" dirty="0" smtClean="0"/>
              <a:t>, consultant and coach to the legal profession at Firm Sense, former Head of Group Compliance &amp; Regulation at Travelex Group and Co-Author of “The Real Deal: Law Firm Leadership that Works.”</a:t>
            </a:r>
          </a:p>
        </p:txBody>
      </p:sp>
      <p:pic>
        <p:nvPicPr>
          <p:cNvPr id="1026" name="Picture 2" descr="Y:\WEBINARS 2020\WOMEN IN LAW 2020\Speakers\Photos\Photo\Sally Dyson colo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267243"/>
            <a:ext cx="2209800" cy="276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124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Linda Myers</a:t>
            </a:r>
            <a:r>
              <a:rPr lang="en-US" dirty="0" smtClean="0"/>
              <a:t>, Senior Partner &amp; Founder of Women’s Leadership Initiative, Kirkland &amp; Ellis LLP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7158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Kate </a:t>
            </a:r>
            <a:r>
              <a:rPr lang="en-US" b="1" dirty="0" err="1" smtClean="0"/>
              <a:t>Broer</a:t>
            </a:r>
            <a:r>
              <a:rPr lang="en-US" b="1" dirty="0" smtClean="0"/>
              <a:t>, </a:t>
            </a:r>
            <a:r>
              <a:rPr lang="en-US" dirty="0" smtClean="0"/>
              <a:t>Partner, </a:t>
            </a:r>
            <a:r>
              <a:rPr lang="en-US" dirty="0" err="1" smtClean="0"/>
              <a:t>Dentons</a:t>
            </a:r>
            <a:r>
              <a:rPr lang="en-US" dirty="0" smtClean="0"/>
              <a:t> Global Client Development, Toronto, </a:t>
            </a:r>
            <a:r>
              <a:rPr lang="en-US" dirty="0" err="1" smtClean="0"/>
              <a:t>Dentons</a:t>
            </a:r>
            <a:r>
              <a:rPr lang="en-US" dirty="0" smtClean="0"/>
              <a:t> Canada LLP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419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Pallavi</a:t>
            </a:r>
            <a:r>
              <a:rPr lang="en-US" b="1" dirty="0" smtClean="0"/>
              <a:t> Mehta </a:t>
            </a:r>
            <a:r>
              <a:rPr lang="en-US" b="1" dirty="0" err="1" smtClean="0"/>
              <a:t>Wahi</a:t>
            </a:r>
            <a:r>
              <a:rPr lang="en-US" dirty="0" smtClean="0"/>
              <a:t>, Co-United States and Seattle Managing Partner, Chair of </a:t>
            </a:r>
            <a:r>
              <a:rPr lang="en-US" dirty="0" err="1" smtClean="0"/>
              <a:t>Firmwide</a:t>
            </a:r>
            <a:r>
              <a:rPr lang="en-US" dirty="0" smtClean="0"/>
              <a:t> Diversity Committee, K&amp;L Gates LLP</a:t>
            </a:r>
          </a:p>
        </p:txBody>
      </p:sp>
      <p:pic>
        <p:nvPicPr>
          <p:cNvPr id="13" name="Picture 2" descr="Y:\WEBINARS 2020\WOMEN IN LAW 2020\Speakers\Photos\Photo\Kate Broer - Denton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295400"/>
            <a:ext cx="1145345" cy="1520844"/>
          </a:xfrm>
          <a:prstGeom prst="rect">
            <a:avLst/>
          </a:prstGeom>
          <a:noFill/>
        </p:spPr>
      </p:pic>
      <p:pic>
        <p:nvPicPr>
          <p:cNvPr id="14" name="Picture 2" descr="Y:\WEBINARS 2020\WOMEN IN LAW 2020\Speakers\Photos\Photo\Linda Myers - Kirklan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7600" y="2895598"/>
            <a:ext cx="1219200" cy="1219202"/>
          </a:xfrm>
          <a:prstGeom prst="rect">
            <a:avLst/>
          </a:prstGeom>
          <a:noFill/>
        </p:spPr>
      </p:pic>
      <p:pic>
        <p:nvPicPr>
          <p:cNvPr id="15" name="Picture 2" descr="Y:\WEBINARS 2020\WOMEN IN LAW 2020\Speakers\Photos\Photo\Pallavi Mehta Wahi - K&amp;L Gates LL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3962400"/>
            <a:ext cx="1143000" cy="15267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56504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Paul Anderson-Walsh</a:t>
            </a:r>
            <a:r>
              <a:rPr lang="en-US" dirty="0" smtClean="0"/>
              <a:t>, Co-Founder, The Centre for Inclusive Leadership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67600" y="525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pic>
        <p:nvPicPr>
          <p:cNvPr id="1027" name="Picture 3" descr="Y:\WEBINARS 2020\WOMEN IN LAW 2020\Speakers\Photos\Photo\Christina Blacklaw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243160"/>
            <a:ext cx="2343707" cy="27098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2057400"/>
            <a:ext cx="655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400" b="1" dirty="0" smtClean="0"/>
              <a:t>Christina </a:t>
            </a:r>
            <a:r>
              <a:rPr lang="en-US" sz="2400" b="1" dirty="0" err="1" smtClean="0"/>
              <a:t>Blacklaws</a:t>
            </a:r>
            <a:r>
              <a:rPr lang="en-US" sz="2400" dirty="0" smtClean="0"/>
              <a:t>, Consultant, </a:t>
            </a:r>
            <a:r>
              <a:rPr lang="en-US" sz="2400" dirty="0" err="1" smtClean="0"/>
              <a:t>Blacklaws</a:t>
            </a:r>
            <a:r>
              <a:rPr lang="en-US" sz="2400" dirty="0" smtClean="0"/>
              <a:t> Consulting Ltd., former President, Law Society of England &amp; Wales</a:t>
            </a:r>
          </a:p>
          <a:p>
            <a:pPr fontAlgn="base"/>
            <a:r>
              <a:rPr lang="en-US" sz="2400" dirty="0" smtClean="0"/>
              <a:t>Christina is the immediate past president of the Law Society of England and Wales, chairs two U.K. government panels in </a:t>
            </a:r>
            <a:r>
              <a:rPr lang="en-US" sz="2400" dirty="0" err="1" smtClean="0"/>
              <a:t>LawTech</a:t>
            </a:r>
            <a:r>
              <a:rPr lang="en-US" sz="2400" dirty="0" smtClean="0"/>
              <a:t> and advises global business as a strategic consultant and NED. She is an expert in diversity and inclusion.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19812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400" b="1" dirty="0" smtClean="0"/>
              <a:t>Barbara L. Becker</a:t>
            </a:r>
            <a:r>
              <a:rPr lang="en-US" sz="2400" dirty="0" smtClean="0"/>
              <a:t>, Partner and Chair of the firm-wide Diversity Committee, Gibson, Dunn &amp; </a:t>
            </a:r>
            <a:r>
              <a:rPr lang="en-US" sz="2400" dirty="0" err="1" smtClean="0"/>
              <a:t>Crutcher</a:t>
            </a:r>
            <a:r>
              <a:rPr lang="en-US" sz="2400" dirty="0" smtClean="0"/>
              <a:t> LLP</a:t>
            </a:r>
          </a:p>
          <a:p>
            <a:pPr fontAlgn="base"/>
            <a:r>
              <a:rPr lang="en-US" sz="2400" dirty="0" smtClean="0"/>
              <a:t>Barbara L. Becker is a corporate partner in the New York office of Gibson, Dunn &amp; </a:t>
            </a:r>
            <a:r>
              <a:rPr lang="en-US" sz="2400" dirty="0" err="1" smtClean="0"/>
              <a:t>Crutcher</a:t>
            </a:r>
            <a:r>
              <a:rPr lang="en-US" sz="2400" dirty="0" smtClean="0"/>
              <a:t> and Co-Chair of the firm-wide Mergers and Acquisitions Practice Group.  She is a member of the firm-wide Executive Committee, Chair of the firm-wide Diversity Committee and Chair of the New York City Bar’s M&amp;A Committee.  Barbara is a mother of four children.</a:t>
            </a:r>
            <a:endParaRPr lang="en-US" sz="2400" dirty="0"/>
          </a:p>
        </p:txBody>
      </p:sp>
      <p:pic>
        <p:nvPicPr>
          <p:cNvPr id="1026" name="Picture 2" descr="Y:\WEBINARS 2020\WOMEN IN LAW 2020\Speakers\Photos\Photo\Barbara L. Becker - Gibson Dun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286000"/>
            <a:ext cx="247651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182880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400" b="1" dirty="0" smtClean="0"/>
              <a:t>Kate </a:t>
            </a:r>
            <a:r>
              <a:rPr lang="en-US" sz="2400" b="1" dirty="0" err="1" smtClean="0"/>
              <a:t>Broer</a:t>
            </a:r>
            <a:r>
              <a:rPr lang="en-US" sz="2400" dirty="0" smtClean="0"/>
              <a:t>, Partner, </a:t>
            </a:r>
            <a:r>
              <a:rPr lang="en-US" sz="2400" dirty="0" err="1" smtClean="0"/>
              <a:t>Dentons</a:t>
            </a:r>
            <a:r>
              <a:rPr lang="en-US" sz="2400" dirty="0" smtClean="0"/>
              <a:t> Global Client Development, Toronto, </a:t>
            </a:r>
            <a:r>
              <a:rPr lang="en-US" sz="2400" dirty="0" err="1" smtClean="0"/>
              <a:t>Dentons</a:t>
            </a:r>
            <a:r>
              <a:rPr lang="en-US" sz="2400" dirty="0" smtClean="0"/>
              <a:t> Canada LLP</a:t>
            </a:r>
          </a:p>
          <a:p>
            <a:pPr fontAlgn="base"/>
            <a:r>
              <a:rPr lang="en-US" sz="2400" dirty="0" smtClean="0"/>
              <a:t>Working in </a:t>
            </a:r>
            <a:r>
              <a:rPr lang="en-US" sz="2400" dirty="0" err="1" smtClean="0"/>
              <a:t>Dentons</a:t>
            </a:r>
            <a:r>
              <a:rPr lang="en-US" sz="2400" dirty="0" smtClean="0"/>
              <a:t>’ Global Clients and Markets team, Kate’s role focuses on the role of diverse and inclusive teams and perspectives play in the client experience with a focus on enhancing, supporting and supplementing women’s leadership and participation in client relationships.</a:t>
            </a:r>
          </a:p>
          <a:p>
            <a:pPr fontAlgn="base"/>
            <a:r>
              <a:rPr lang="en-US" sz="2400" dirty="0" smtClean="0"/>
              <a:t>Her inclusion and diversity leadership has been recognized with a Catalyst Canada </a:t>
            </a:r>
            <a:r>
              <a:rPr lang="en-US" sz="2400" dirty="0" err="1" smtClean="0"/>
              <a:t>Honours</a:t>
            </a:r>
            <a:r>
              <a:rPr lang="en-US" sz="2400" dirty="0" smtClean="0"/>
              <a:t> Award, a Leaders to Be Proud of Leading Executive Ally Award and of a Queen’s Diamond Jubilee Medal.</a:t>
            </a:r>
            <a:endParaRPr lang="en-US" sz="2400" dirty="0"/>
          </a:p>
        </p:txBody>
      </p:sp>
      <p:pic>
        <p:nvPicPr>
          <p:cNvPr id="4098" name="Picture 2" descr="Y:\WEBINARS 2020\WOMEN IN LAW 2020\Speakers\Photos\Photo\Kate Broer - Denton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389" y="1828800"/>
            <a:ext cx="2522611" cy="3349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21336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400" b="1" dirty="0" smtClean="0"/>
              <a:t>Linda Myers</a:t>
            </a:r>
            <a:r>
              <a:rPr lang="en-US" sz="2400" dirty="0" smtClean="0"/>
              <a:t>, Senior Partner &amp; founder of Women’s Leadership Initiative, Kirkland &amp; Ellis</a:t>
            </a:r>
          </a:p>
          <a:p>
            <a:pPr fontAlgn="base"/>
            <a:r>
              <a:rPr lang="en-US" sz="2400" dirty="0" smtClean="0"/>
              <a:t>Linda Myers is senior partner and one of the original members of the Kirkland &amp; Ellis’ Debt Finance Practice Group. Linda also served on the Firm’s global management committee for ten years and is a founding member of Kirkland’s Women’s Leadership Initiative.</a:t>
            </a:r>
            <a:endParaRPr lang="en-US" sz="2400" dirty="0"/>
          </a:p>
        </p:txBody>
      </p:sp>
      <p:pic>
        <p:nvPicPr>
          <p:cNvPr id="5122" name="Picture 2" descr="Y:\WEBINARS 2020\WOMEN IN LAW 2020\Speakers\Photos\Photo\Linda Myers - Kirkla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209796"/>
            <a:ext cx="2514600" cy="251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25908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400" b="1" dirty="0" err="1" smtClean="0"/>
              <a:t>Pallavi</a:t>
            </a:r>
            <a:r>
              <a:rPr lang="en-US" sz="2400" b="1" dirty="0" smtClean="0"/>
              <a:t> Mehta </a:t>
            </a:r>
            <a:r>
              <a:rPr lang="en-US" sz="2400" b="1" dirty="0" err="1" smtClean="0"/>
              <a:t>Wahi</a:t>
            </a:r>
            <a:r>
              <a:rPr lang="en-US" sz="2400" dirty="0" smtClean="0"/>
              <a:t>, Co-United States and Seattle Managing Partner, Chair of </a:t>
            </a:r>
            <a:r>
              <a:rPr lang="en-US" sz="2400" dirty="0" err="1" smtClean="0"/>
              <a:t>Firmwide</a:t>
            </a:r>
            <a:r>
              <a:rPr lang="en-US" sz="2400" dirty="0" smtClean="0"/>
              <a:t> Diversity Committee, K&amp;L Gates LLP</a:t>
            </a:r>
          </a:p>
          <a:p>
            <a:pPr fontAlgn="base"/>
            <a:r>
              <a:rPr lang="en-US" sz="2400" dirty="0" err="1" smtClean="0"/>
              <a:t>Pallavi</a:t>
            </a:r>
            <a:r>
              <a:rPr lang="en-US" sz="2400" dirty="0" smtClean="0"/>
              <a:t> Mehta </a:t>
            </a:r>
            <a:r>
              <a:rPr lang="en-US" sz="2400" dirty="0" err="1" smtClean="0"/>
              <a:t>Wahi</a:t>
            </a:r>
            <a:r>
              <a:rPr lang="en-US" sz="2400" dirty="0" smtClean="0"/>
              <a:t> is co-managing partner (U.S.) of the global law firm of K&amp;L Gates and serves as Chair of the </a:t>
            </a:r>
            <a:r>
              <a:rPr lang="en-US" sz="2400" dirty="0" err="1" smtClean="0"/>
              <a:t>firmwide</a:t>
            </a:r>
            <a:r>
              <a:rPr lang="en-US" sz="2400" dirty="0" smtClean="0"/>
              <a:t> Diversity Committee. Her practice focuses on corporate and IP litigation.</a:t>
            </a:r>
            <a:endParaRPr lang="en-US" sz="2400" dirty="0"/>
          </a:p>
        </p:txBody>
      </p:sp>
      <p:pic>
        <p:nvPicPr>
          <p:cNvPr id="6146" name="Picture 2" descr="Y:\WEBINARS 2020\WOMEN IN LAW 2020\Speakers\Photos\Photo\Pallavi Mehta Wahi - K&amp;L Gates LL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133600"/>
            <a:ext cx="2357568" cy="314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4600" y="305520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Paul Anderson-Walsh</a:t>
            </a:r>
            <a:r>
              <a:rPr lang="en-US" sz="2400" dirty="0" smtClean="0"/>
              <a:t>, Co-Founder, The Centre for Inclusive Leadership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25146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400" b="1" dirty="0" smtClean="0"/>
              <a:t>Patricia Lee </a:t>
            </a:r>
            <a:r>
              <a:rPr lang="en-US" sz="2400" b="1" dirty="0" err="1" smtClean="0"/>
              <a:t>Refo</a:t>
            </a:r>
            <a:r>
              <a:rPr lang="en-US" sz="2400" dirty="0" smtClean="0"/>
              <a:t>, President, American Bar Association</a:t>
            </a:r>
          </a:p>
          <a:p>
            <a:pPr fontAlgn="base"/>
            <a:r>
              <a:rPr lang="en-US" sz="2400" dirty="0" smtClean="0"/>
              <a:t>Patricia Lee “Trish” </a:t>
            </a:r>
            <a:r>
              <a:rPr lang="en-US" sz="2400" dirty="0" err="1" smtClean="0"/>
              <a:t>Refo</a:t>
            </a:r>
            <a:r>
              <a:rPr lang="en-US" sz="2400" dirty="0" smtClean="0"/>
              <a:t> is president of the American Bar Association, the largest voluntary association of attorneys and legal professionals in the world.</a:t>
            </a:r>
            <a:endParaRPr lang="en-US" sz="2400" dirty="0"/>
          </a:p>
        </p:txBody>
      </p:sp>
      <p:pic>
        <p:nvPicPr>
          <p:cNvPr id="7170" name="Picture 2" descr="Y:\WEBINARS 2020\WOMEN IN LAW 2020\Speakers\Photos\Photo\Patricia Lee “Trish” Refo - American Bar Associat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2633" y="2057400"/>
            <a:ext cx="2564367" cy="308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200" b="1" dirty="0" smtClean="0"/>
              <a:t>Sonja S. </a:t>
            </a:r>
            <a:r>
              <a:rPr lang="en-US" sz="3200" b="1" dirty="0" err="1" smtClean="0"/>
              <a:t>Weissman</a:t>
            </a:r>
            <a:r>
              <a:rPr lang="en-US" sz="3200" dirty="0" smtClean="0"/>
              <a:t>, Partner, Reed Smith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2438400"/>
            <a:ext cx="1752600" cy="21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2133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Patricia Lee </a:t>
            </a:r>
            <a:r>
              <a:rPr lang="en-US" b="1" dirty="0" err="1" smtClean="0"/>
              <a:t>Refo</a:t>
            </a:r>
            <a:r>
              <a:rPr lang="en-US" dirty="0" smtClean="0"/>
              <a:t>, President, American Bar Association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1170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Sonja S. </a:t>
            </a:r>
            <a:r>
              <a:rPr lang="en-US" b="1" dirty="0" err="1" smtClean="0"/>
              <a:t>Weissman</a:t>
            </a:r>
            <a:r>
              <a:rPr lang="en-US" b="1" dirty="0" smtClean="0"/>
              <a:t>, </a:t>
            </a:r>
            <a:r>
              <a:rPr lang="en-US" dirty="0" smtClean="0"/>
              <a:t>Partner, Reed Smith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37454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Patrick </a:t>
            </a:r>
            <a:r>
              <a:rPr lang="en-US" b="1" dirty="0" err="1" smtClean="0"/>
              <a:t>Dransfield</a:t>
            </a:r>
            <a:r>
              <a:rPr lang="en-US" dirty="0" smtClean="0"/>
              <a:t>, Co-Director, In-House Community</a:t>
            </a:r>
          </a:p>
        </p:txBody>
      </p:sp>
      <p:pic>
        <p:nvPicPr>
          <p:cNvPr id="16" name="Picture 2" descr="Y:\PERSONAL FOLDERS\Patrick\Bio\DSC_03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2971800"/>
            <a:ext cx="1463296" cy="1676400"/>
          </a:xfrm>
          <a:prstGeom prst="rect">
            <a:avLst/>
          </a:prstGeom>
          <a:noFill/>
        </p:spPr>
      </p:pic>
      <p:pic>
        <p:nvPicPr>
          <p:cNvPr id="17" name="Picture 2" descr="Y:\WEBINARS 2020\WOMEN IN LAW 2020\Speakers\Photos\Photo\Patricia Lee “Trish” Refo - American Bar Associati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524000"/>
            <a:ext cx="1298999" cy="15645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4521408"/>
            <a:ext cx="1280668" cy="15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07913" y="1208007"/>
            <a:ext cx="4189480" cy="388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61" tIns="40081" rIns="80161" bIns="4008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456474">
              <a:defRPr/>
            </a:pPr>
            <a:r>
              <a:rPr lang="en-US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  <a:latin typeface="Segoe UI Semibold" pitchFamily="34" charset="0"/>
              </a:rPr>
              <a:t>21,000+ In-House Counsel across</a:t>
            </a:r>
            <a:endParaRPr lang="en-US" sz="19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46269" y="409706"/>
            <a:ext cx="7979576" cy="1386841"/>
          </a:xfrm>
          <a:prstGeom prst="rect">
            <a:avLst/>
          </a:prstGeom>
        </p:spPr>
        <p:txBody>
          <a:bodyPr vert="horz" lIns="86267" tIns="43133" rIns="86267" bIns="43133" rtlCol="0" anchor="ctr">
            <a:noAutofit/>
          </a:bodyPr>
          <a:lstStyle/>
          <a:p>
            <a:pPr algn="ctr"/>
            <a:r>
              <a:rPr lang="en-US" altLang="zh-HK" sz="2831" dirty="0"/>
              <a:t>In-House Community Attendees in 2019 </a:t>
            </a:r>
            <a:br>
              <a:rPr lang="en-US" altLang="zh-HK" sz="2831" dirty="0"/>
            </a:br>
            <a:r>
              <a:rPr lang="en-US" altLang="zh-HK" sz="2831" dirty="0"/>
              <a:t>Overall Percentage between Male &amp; Female</a:t>
            </a:r>
          </a:p>
        </p:txBody>
      </p:sp>
      <p:pic>
        <p:nvPicPr>
          <p:cNvPr id="9" name="Content Placeholder 8" descr="A picture containing fence&#10;&#10;Description automatically generated">
            <a:extLst>
              <a:ext uri="{FF2B5EF4-FFF2-40B4-BE49-F238E27FC236}">
                <a16:creationId xmlns="" xmlns:a16="http://schemas.microsoft.com/office/drawing/2014/main" id="{7D5D9289-C081-45F3-8BC3-7CF3FC56C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4" y="1705494"/>
            <a:ext cx="6975151" cy="4351339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E303E1-FEE5-4D0E-BC5F-6EC4FC8EB239}"/>
              </a:ext>
            </a:extLst>
          </p:cNvPr>
          <p:cNvSpPr txBox="1"/>
          <p:nvPr/>
        </p:nvSpPr>
        <p:spPr>
          <a:xfrm>
            <a:off x="2595079" y="6479930"/>
            <a:ext cx="3881956" cy="266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zh-TW" sz="11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EMBARGO © 2020 In-House </a:t>
            </a:r>
            <a:r>
              <a:rPr lang="en-US" altLang="zh-TW" sz="11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altLang="zh-TW" sz="1132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endParaRPr lang="en-US" altLang="zh-TW" sz="113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7413" y="1503408"/>
            <a:ext cx="3738181" cy="40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8385" tIns="49193" rIns="98385" bIns="49193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1981" dirty="0"/>
              <a:t> </a:t>
            </a:r>
            <a:r>
              <a:rPr lang="en-US" altLang="zh-TW" sz="1321" b="1" dirty="0">
                <a:latin typeface="+mj-lt"/>
                <a:ea typeface="+mj-ea"/>
                <a:cs typeface="+mj-cs"/>
              </a:rPr>
              <a:t>2, 450 In-House Community attendees in 2019</a:t>
            </a:r>
            <a:endParaRPr lang="zh-TW" altLang="en-US" sz="1321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2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46269" y="409706"/>
            <a:ext cx="7979576" cy="1386841"/>
          </a:xfrm>
          <a:prstGeom prst="rect">
            <a:avLst/>
          </a:prstGeom>
        </p:spPr>
        <p:txBody>
          <a:bodyPr vert="horz" lIns="86267" tIns="43133" rIns="86267" bIns="4313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31" dirty="0"/>
              <a:t>In-House Community General Counsel in 2019</a:t>
            </a:r>
            <a:r>
              <a:rPr lang="en-US" sz="2831" dirty="0">
                <a:latin typeface="+mj-lt"/>
                <a:ea typeface="+mj-ea"/>
                <a:cs typeface="+mj-cs"/>
              </a:rPr>
              <a:t> Overall Percentage between Male &amp; Female</a:t>
            </a:r>
          </a:p>
        </p:txBody>
      </p:sp>
      <p:pic>
        <p:nvPicPr>
          <p:cNvPr id="7" name="Content Placeholder 6" descr="A picture containing fence, curtain&#10;&#10;Description automatically generated">
            <a:extLst>
              <a:ext uri="{FF2B5EF4-FFF2-40B4-BE49-F238E27FC236}">
                <a16:creationId xmlns="" xmlns:a16="http://schemas.microsoft.com/office/drawing/2014/main" id="{B212FD3C-94DC-4BBA-A647-CC9D3F441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4" y="1825625"/>
            <a:ext cx="6975151" cy="4351338"/>
          </a:xfrm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AB5E5AEB-42B8-4250-8F55-E3FC75AE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163" y="1554291"/>
            <a:ext cx="3738181" cy="40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8385" tIns="49193" rIns="98385" bIns="49193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1981" dirty="0"/>
              <a:t> </a:t>
            </a:r>
            <a:r>
              <a:rPr lang="en-US" altLang="zh-TW" sz="1321" b="1" dirty="0">
                <a:latin typeface="+mj-lt"/>
                <a:ea typeface="+mj-ea"/>
                <a:cs typeface="+mj-cs"/>
              </a:rPr>
              <a:t>1,101 General Counsel attendees in 2019</a:t>
            </a:r>
            <a:endParaRPr lang="zh-TW" altLang="en-US" sz="1321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D46D9A-29B1-4F30-AFF5-92AD8849328D}"/>
              </a:ext>
            </a:extLst>
          </p:cNvPr>
          <p:cNvSpPr txBox="1"/>
          <p:nvPr/>
        </p:nvSpPr>
        <p:spPr>
          <a:xfrm>
            <a:off x="2595079" y="6448298"/>
            <a:ext cx="3881956" cy="266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zh-TW" sz="11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EMBARGO © 2020 In-House </a:t>
            </a:r>
            <a:r>
              <a:rPr lang="en-US" altLang="zh-TW" sz="11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altLang="zh-TW" sz="1132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endParaRPr lang="en-US" altLang="zh-TW" sz="113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9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30" cy="1143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29689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08136" y="1066800"/>
            <a:ext cx="333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Covid-19 and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Liminality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5791200" y="3505200"/>
            <a:ext cx="2057400" cy="609600"/>
          </a:xfrm>
          <a:prstGeom prst="borderCallout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Immediate Impact: Fear, Illness, Death </a:t>
            </a:r>
          </a:p>
        </p:txBody>
      </p:sp>
      <p:sp>
        <p:nvSpPr>
          <p:cNvPr id="10" name="Line Callout 1 9"/>
          <p:cNvSpPr/>
          <p:nvPr/>
        </p:nvSpPr>
        <p:spPr>
          <a:xfrm flipH="1">
            <a:off x="609600" y="4724400"/>
            <a:ext cx="2133600" cy="1143000"/>
          </a:xfrm>
          <a:prstGeom prst="borderCallout1">
            <a:avLst>
              <a:gd name="adj1" fmla="val 18750"/>
              <a:gd name="adj2" fmla="val -6904"/>
              <a:gd name="adj3" fmla="val -12833"/>
              <a:gd name="adj4" fmla="val -3261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Indirect health results – missed cancer, unintended consequences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6172200" y="1676400"/>
            <a:ext cx="2971800" cy="1143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864"/>
              <a:gd name="adj6" fmla="val -360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Choices for the future – </a:t>
            </a:r>
          </a:p>
          <a:p>
            <a:pPr lvl="1"/>
            <a:r>
              <a:rPr lang="en-US" dirty="0"/>
              <a:t>a. ‘nationalist routes’</a:t>
            </a:r>
          </a:p>
          <a:p>
            <a:pPr lvl="1"/>
            <a:r>
              <a:rPr lang="en-US" dirty="0"/>
              <a:t>b. forging a better shared future</a:t>
            </a:r>
          </a:p>
        </p:txBody>
      </p:sp>
      <p:sp>
        <p:nvSpPr>
          <p:cNvPr id="14" name="Line Callout 2 13"/>
          <p:cNvSpPr/>
          <p:nvPr/>
        </p:nvSpPr>
        <p:spPr>
          <a:xfrm flipH="1">
            <a:off x="0" y="2133600"/>
            <a:ext cx="2133600" cy="1295400"/>
          </a:xfrm>
          <a:prstGeom prst="borderCallout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Social &amp; Economic Impact – rising joblessness &amp; economic impact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6096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*The </a:t>
            </a:r>
            <a:r>
              <a:rPr lang="en-US" dirty="0" err="1"/>
              <a:t>Liminal</a:t>
            </a:r>
            <a:r>
              <a:rPr lang="en-US" dirty="0"/>
              <a:t> Stage is where participants stand at a threshold between their previous way of structuring their identity, time and / or community, and a new way…..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2209C1-03DD-470F-A9B3-34646C81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6" cy="1692794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 Nova" panose="020B0504020202020204" pitchFamily="34" charset="0"/>
              </a:rPr>
              <a:t>Women in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DADC9B-B55C-4C91-B1AA-40828304C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GB" sz="1800" dirty="0"/>
              <a:t>Christina Blacklaws</a:t>
            </a:r>
          </a:p>
          <a:p>
            <a:r>
              <a:rPr lang="en-GB" sz="1800" dirty="0"/>
              <a:t>Immediate Past President of the Law Society of England and Wales</a:t>
            </a:r>
          </a:p>
          <a:p>
            <a:r>
              <a:rPr lang="en-GB" sz="1800" dirty="0"/>
              <a:t>Leader, NED, consultant and speaker</a:t>
            </a:r>
          </a:p>
          <a:p>
            <a:r>
              <a:rPr lang="en-GB" sz="1800" dirty="0"/>
              <a:t>Advisory Board of Thompson Reuters Women in Leadership; Advisory Board of 20-First</a:t>
            </a:r>
          </a:p>
          <a:p>
            <a:r>
              <a:rPr lang="en-GB" sz="1800" dirty="0"/>
              <a:t>@</a:t>
            </a:r>
            <a:r>
              <a:rPr lang="en-GB" sz="1800" dirty="0" err="1"/>
              <a:t>blacklawslaw</a:t>
            </a:r>
            <a:endParaRPr lang="en-GB" sz="1800" dirty="0"/>
          </a:p>
          <a:p>
            <a:r>
              <a:rPr lang="en-GB" sz="1800" dirty="0">
                <a:hlinkClick r:id="rId2"/>
              </a:rPr>
              <a:t>christina@blacklawsconsulting.com</a:t>
            </a:r>
            <a:endParaRPr lang="en-GB" sz="1800" dirty="0"/>
          </a:p>
          <a:p>
            <a:r>
              <a:rPr lang="en-GB" sz="1800" dirty="0"/>
              <a:t>07714230852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 descr="A person standing in the grass&#10;&#10;Description automatically generated">
            <a:extLst>
              <a:ext uri="{FF2B5EF4-FFF2-40B4-BE49-F238E27FC236}">
                <a16:creationId xmlns="" xmlns:a16="http://schemas.microsoft.com/office/drawing/2014/main" id="{5420EACF-815D-41F0-A167-D40E30327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409137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72741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1172</Words>
  <Application>Microsoft Office PowerPoint</Application>
  <PresentationFormat>On-screen Show (4:3)</PresentationFormat>
  <Paragraphs>110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IS COVID-19 TAKING WOMEN LAWYERS’ CAREERS BACK TO THE 1950's?</vt:lpstr>
      <vt:lpstr>Slide 2</vt:lpstr>
      <vt:lpstr>Slide 3</vt:lpstr>
      <vt:lpstr>Slide 4</vt:lpstr>
      <vt:lpstr>Slide 5</vt:lpstr>
      <vt:lpstr>Slide 6</vt:lpstr>
      <vt:lpstr>Slide 7</vt:lpstr>
      <vt:lpstr>Slide 8</vt:lpstr>
      <vt:lpstr>Women in Law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Thank you! Any questions?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Law Dialogue series: IS COVID-19 TAKING WOMEN LAWYERS’ CAREERS BACK TO THE 1950's?</dc:title>
  <dc:creator>user</dc:creator>
  <cp:lastModifiedBy>user</cp:lastModifiedBy>
  <cp:revision>45</cp:revision>
  <dcterms:created xsi:type="dcterms:W3CDTF">2020-07-27T02:50:24Z</dcterms:created>
  <dcterms:modified xsi:type="dcterms:W3CDTF">2020-08-06T07:48:50Z</dcterms:modified>
</cp:coreProperties>
</file>